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1" r:id="rId5"/>
    <p:sldId id="264" r:id="rId6"/>
    <p:sldId id="265" r:id="rId7"/>
    <p:sldId id="263" r:id="rId8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C14E"/>
    <a:srgbClr val="BA8BBE"/>
    <a:srgbClr val="E83C3E"/>
    <a:srgbClr val="E8FF74"/>
    <a:srgbClr val="E32974"/>
    <a:srgbClr val="FFD525"/>
    <a:srgbClr val="6C3D91"/>
    <a:srgbClr val="78848E"/>
    <a:srgbClr val="0088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707"/>
  </p:normalViewPr>
  <p:slideViewPr>
    <p:cSldViewPr snapToGrid="0" snapToObjects="1">
      <p:cViewPr varScale="1">
        <p:scale>
          <a:sx n="87" d="100"/>
          <a:sy n="87" d="100"/>
        </p:scale>
        <p:origin x="4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2" d="100"/>
          <a:sy n="92" d="100"/>
        </p:scale>
        <p:origin x="37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70B5A-80FC-4E2F-88DF-4847C78B6BC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76054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6F781-C774-354D-A82E-25D0CDEA6942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15650-CA33-A740-ADD5-EB46FA1DD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11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7F939F"/>
            </a:gs>
            <a:gs pos="83000">
              <a:srgbClr val="7F939F"/>
            </a:gs>
            <a:gs pos="100000">
              <a:srgbClr val="7F939F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23"/>
          <p:cNvSpPr>
            <a:spLocks noGrp="1"/>
          </p:cNvSpPr>
          <p:nvPr>
            <p:ph type="body" sz="quarter" idx="10" hasCustomPrompt="1"/>
          </p:nvPr>
        </p:nvSpPr>
        <p:spPr>
          <a:xfrm>
            <a:off x="638665" y="5346777"/>
            <a:ext cx="4819945" cy="820765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20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120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120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38665" y="3325467"/>
            <a:ext cx="5573598" cy="917592"/>
          </a:xfrm>
        </p:spPr>
        <p:txBody>
          <a:bodyPr anchor="b">
            <a:noAutofit/>
          </a:bodyPr>
          <a:lstStyle>
            <a:lvl1pPr algn="l">
              <a:defRPr sz="3200" b="1" i="0">
                <a:solidFill>
                  <a:srgbClr val="6C3D9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38665" y="4375034"/>
            <a:ext cx="5573598" cy="819133"/>
          </a:xfrm>
        </p:spPr>
        <p:txBody>
          <a:bodyPr>
            <a:normAutofit/>
          </a:bodyPr>
          <a:lstStyle>
            <a:lvl1pPr marL="0" indent="0" algn="l">
              <a:buNone/>
              <a:defRPr sz="2400" b="0" i="1">
                <a:solidFill>
                  <a:srgbClr val="00889C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370384" cy="1538088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8765789" y="0"/>
            <a:ext cx="378211" cy="1529255"/>
          </a:xfrm>
          <a:prstGeom prst="rect">
            <a:avLst/>
          </a:prstGeom>
          <a:solidFill>
            <a:srgbClr val="79C1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7" name="TextBox 6"/>
          <p:cNvSpPr txBox="1"/>
          <p:nvPr userDrawn="1"/>
        </p:nvSpPr>
        <p:spPr>
          <a:xfrm>
            <a:off x="4351283" y="123151"/>
            <a:ext cx="42568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ZA" sz="3200" dirty="0" smtClean="0">
                <a:solidFill>
                  <a:srgbClr val="79C14E"/>
                </a:solidFill>
                <a:latin typeface="Trebuchet MS" panose="020B0603020202020204" pitchFamily="34" charset="0"/>
              </a:rPr>
              <a:t>Faculty of</a:t>
            </a:r>
          </a:p>
          <a:p>
            <a:pPr algn="r"/>
            <a:r>
              <a:rPr lang="en-ZA" sz="3200" b="1" dirty="0" smtClean="0">
                <a:solidFill>
                  <a:srgbClr val="79C14E"/>
                </a:solidFill>
                <a:latin typeface="Trebuchet MS" panose="020B0603020202020204" pitchFamily="34" charset="0"/>
              </a:rPr>
              <a:t>Natural and</a:t>
            </a:r>
            <a:r>
              <a:rPr lang="en-ZA" sz="3200" b="1" baseline="0" dirty="0" smtClean="0">
                <a:solidFill>
                  <a:srgbClr val="79C14E"/>
                </a:solidFill>
                <a:latin typeface="Trebuchet MS" panose="020B0603020202020204" pitchFamily="34" charset="0"/>
              </a:rPr>
              <a:t> </a:t>
            </a:r>
            <a:r>
              <a:rPr lang="en-ZA" sz="3200" b="1" dirty="0" smtClean="0">
                <a:solidFill>
                  <a:srgbClr val="79C14E"/>
                </a:solidFill>
                <a:latin typeface="Trebuchet MS" panose="020B0603020202020204" pitchFamily="34" charset="0"/>
              </a:rPr>
              <a:t>Agricultural Sciences</a:t>
            </a:r>
            <a:endParaRPr lang="en-ZA" sz="3200" b="1" dirty="0">
              <a:solidFill>
                <a:srgbClr val="79C14E"/>
              </a:solidFill>
              <a:latin typeface="Trebuchet MS" panose="020B0603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04" y="365127"/>
            <a:ext cx="8458792" cy="898066"/>
          </a:xfrm>
        </p:spPr>
        <p:txBody>
          <a:bodyPr anchor="t">
            <a:normAutofit/>
          </a:bodyPr>
          <a:lstStyle>
            <a:lvl1pPr>
              <a:defRPr sz="3000" b="1" i="0">
                <a:solidFill>
                  <a:srgbClr val="6C3D9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604" y="1460980"/>
            <a:ext cx="8458792" cy="4515613"/>
          </a:xfr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134" y="6489932"/>
            <a:ext cx="1083732" cy="2715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91561"/>
            <a:ext cx="3877732" cy="1439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67" y="6587790"/>
            <a:ext cx="3979333" cy="14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210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natural-sciences.nwu.ac.za/senior_registrati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Ernst.Drewes@nwu.ac.za" TargetMode="External"/><Relationship Id="rId2" Type="http://schemas.openxmlformats.org/officeDocument/2006/relationships/hyperlink" Target="http://natural-sciences.nwu.ac.za/snr_registration_q%26a_session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harl.Pretorius@nwu.ac.z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Adelle.Jerling@nwu.ac.za" TargetMode="External"/><Relationship Id="rId2" Type="http://schemas.openxmlformats.org/officeDocument/2006/relationships/hyperlink" Target="http://natural-sciences.nwu.ac.za/senior_registra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20536577@nwu.ac.z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natural-sciences.nwu.ac.za/senior_registration" TargetMode="External"/><Relationship Id="rId2" Type="http://schemas.openxmlformats.org/officeDocument/2006/relationships/hyperlink" Target="http://studies.nwu.ac.za/sites/studies.nwu.ac.za/files/files/yearbooks/2021/2021-FNAS-UGv3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20536577@nwu.ac.za" TargetMode="External"/><Relationship Id="rId4" Type="http://schemas.openxmlformats.org/officeDocument/2006/relationships/hyperlink" Target="mailto:Adelle.Jerling@nwu.ac.za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8664" y="2732183"/>
            <a:ext cx="7275051" cy="151087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Senior Registration: Urban and Regional Planning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W" dirty="0" smtClean="0"/>
              <a:t>Curriculum control forms</a:t>
            </a:r>
            <a:endParaRPr lang="en-ZW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377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 err="1" smtClean="0">
                <a:solidFill>
                  <a:srgbClr val="6F0579"/>
                </a:solidFill>
              </a:rPr>
              <a:t>Programmes</a:t>
            </a:r>
            <a:r>
              <a:rPr lang="en-US" altLang="en-US" sz="2800" dirty="0" smtClean="0">
                <a:solidFill>
                  <a:srgbClr val="6F0579"/>
                </a:solidFill>
              </a:rPr>
              <a:t> and online registration</a:t>
            </a:r>
            <a:r>
              <a:rPr lang="en-ZA" sz="2800" dirty="0"/>
              <a:t/>
            </a:r>
            <a:br>
              <a:rPr lang="en-ZA" sz="28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The following </a:t>
            </a:r>
            <a:r>
              <a:rPr lang="en-US" sz="2000" dirty="0" err="1" smtClean="0"/>
              <a:t>programme</a:t>
            </a:r>
            <a:r>
              <a:rPr lang="en-US" sz="2000" dirty="0" smtClean="0"/>
              <a:t> is offered by the Subject Group Urban and Regional Planning: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/>
              <a:t>Urban and Regional Planning (2FE K01)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b="1" dirty="0" smtClean="0"/>
              <a:t>For further assistance with online registration procedures, kindly follow </a:t>
            </a:r>
            <a:r>
              <a:rPr lang="en-US" sz="2000" b="1" dirty="0"/>
              <a:t>this link: </a:t>
            </a: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natural-sciences.nwu.ac.za/senior_registration</a:t>
            </a:r>
            <a:r>
              <a:rPr lang="en-US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9685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 smtClean="0">
                <a:solidFill>
                  <a:srgbClr val="6F0579"/>
                </a:solidFill>
              </a:rPr>
              <a:t>Urban and Regional Planning (</a:t>
            </a:r>
            <a:r>
              <a:rPr lang="en-US" sz="2800" dirty="0"/>
              <a:t>2FE K01</a:t>
            </a:r>
            <a:r>
              <a:rPr lang="en-US" altLang="en-US" sz="2800" dirty="0" smtClean="0">
                <a:solidFill>
                  <a:srgbClr val="6F0579"/>
                </a:solidFill>
              </a:rPr>
              <a:t>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4160"/>
            <a:ext cx="9144000" cy="646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72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W" dirty="0" smtClean="0"/>
              <a:t>Further </a:t>
            </a:r>
            <a:r>
              <a:rPr lang="en-ZW" dirty="0"/>
              <a:t>assistance </a:t>
            </a:r>
            <a:r>
              <a:rPr lang="en-ZW" dirty="0" smtClean="0"/>
              <a:t>(Urban and Regional Planning)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604" y="964735"/>
            <a:ext cx="8458792" cy="3419536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ZW" sz="2000" dirty="0" smtClean="0"/>
              <a:t>In case you need assistance with:</a:t>
            </a:r>
          </a:p>
          <a:p>
            <a:pPr>
              <a:lnSpc>
                <a:spcPct val="120000"/>
              </a:lnSpc>
            </a:pPr>
            <a:r>
              <a:rPr lang="en-ZW" sz="2000" dirty="0" smtClean="0"/>
              <a:t>changes in course of study (different degree),</a:t>
            </a:r>
          </a:p>
          <a:p>
            <a:pPr>
              <a:lnSpc>
                <a:spcPct val="120000"/>
              </a:lnSpc>
            </a:pPr>
            <a:r>
              <a:rPr lang="en-ZW" sz="2000" dirty="0" smtClean="0"/>
              <a:t>recognition of substitute modules from previous studies,</a:t>
            </a:r>
          </a:p>
          <a:p>
            <a:pPr>
              <a:lnSpc>
                <a:spcPct val="120000"/>
              </a:lnSpc>
            </a:pPr>
            <a:r>
              <a:rPr lang="en-ZW" sz="2000" dirty="0" smtClean="0"/>
              <a:t>adding/dropping modules.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ZW" sz="2000" dirty="0" smtClean="0"/>
              <a:t>Please </a:t>
            </a:r>
            <a:r>
              <a:rPr lang="en-ZW" sz="2000" dirty="0"/>
              <a:t>attend the live Q &amp; A curriculum control session on </a:t>
            </a:r>
            <a:r>
              <a:rPr lang="en-ZW" sz="2000" b="1" u="sng" dirty="0" smtClean="0"/>
              <a:t>8 Feb 10:30-11:30 </a:t>
            </a:r>
            <a:r>
              <a:rPr lang="en-ZW" sz="2000" b="1" dirty="0" smtClean="0"/>
              <a:t> </a:t>
            </a:r>
            <a:r>
              <a:rPr lang="en-ZW" sz="2000" dirty="0" smtClean="0"/>
              <a:t>by navigating </a:t>
            </a:r>
            <a:r>
              <a:rPr lang="en-ZW" sz="2000" dirty="0"/>
              <a:t>to </a:t>
            </a:r>
            <a:r>
              <a:rPr lang="en-ZW" sz="1700" dirty="0">
                <a:hlinkClick r:id="rId2"/>
              </a:rPr>
              <a:t>http://</a:t>
            </a:r>
            <a:r>
              <a:rPr lang="en-ZW" sz="1700" dirty="0" smtClean="0">
                <a:hlinkClick r:id="rId2"/>
              </a:rPr>
              <a:t>natural-sciences.nwu.ac.za/snr_registration_q%26a_sessions</a:t>
            </a:r>
            <a:r>
              <a:rPr lang="en-ZW" sz="1700" dirty="0" smtClean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ZW" sz="2000" dirty="0" smtClean="0"/>
              <a:t>or contact one of the following persons for advice: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45276" y="4546157"/>
            <a:ext cx="3298371" cy="1305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ZW" sz="1400" b="1" dirty="0" err="1" smtClean="0"/>
              <a:t>Prof.</a:t>
            </a:r>
            <a:r>
              <a:rPr lang="en-ZW" sz="1400" b="1" dirty="0" smtClean="0"/>
              <a:t> Ernst Drewes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ZW" sz="1200" dirty="0" smtClean="0"/>
              <a:t>Subject Advisor (Urban and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ZW" sz="1200" dirty="0" smtClean="0"/>
              <a:t>Regional Planning)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ZW" sz="1200" dirty="0" smtClean="0">
                <a:hlinkClick r:id="rId3"/>
              </a:rPr>
              <a:t>Ernst.Drewes@nwu.ac.za</a:t>
            </a:r>
            <a:endParaRPr lang="en-ZW" sz="1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ZW" sz="12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346971" y="4546157"/>
            <a:ext cx="3298371" cy="1305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ZW" sz="1400" b="1" dirty="0" smtClean="0"/>
              <a:t>Me. </a:t>
            </a:r>
            <a:r>
              <a:rPr lang="en-ZW" sz="1400" b="1" dirty="0" err="1" smtClean="0"/>
              <a:t>Selna</a:t>
            </a:r>
            <a:r>
              <a:rPr lang="en-ZW" sz="1400" b="1" dirty="0" smtClean="0"/>
              <a:t> Cornelius</a:t>
            </a:r>
          </a:p>
          <a:p>
            <a:pPr marL="0" indent="0">
              <a:buNone/>
            </a:pPr>
            <a:r>
              <a:rPr lang="en-ZW" sz="1200" dirty="0" smtClean="0"/>
              <a:t>Assistant Subject </a:t>
            </a:r>
            <a:r>
              <a:rPr lang="en-ZW" sz="1200" dirty="0"/>
              <a:t>Advisor (Urban and </a:t>
            </a:r>
          </a:p>
          <a:p>
            <a:pPr marL="0" indent="0">
              <a:buNone/>
            </a:pPr>
            <a:r>
              <a:rPr lang="en-ZW" sz="1200" dirty="0"/>
              <a:t>Regional Planning)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ZW" sz="1200" dirty="0" smtClean="0">
                <a:hlinkClick r:id="rId4"/>
              </a:rPr>
              <a:t>Selna.Cornelius@nwu.ac.za</a:t>
            </a:r>
            <a:endParaRPr lang="en-ZW" sz="1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ZW" sz="1200" dirty="0" smtClean="0"/>
          </a:p>
        </p:txBody>
      </p:sp>
    </p:spTree>
    <p:extLst>
      <p:ext uri="{BB962C8B-B14F-4D97-AF65-F5344CB8AC3E}">
        <p14:creationId xmlns:p14="http://schemas.microsoft.com/office/powerpoint/2010/main" val="3225232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W" dirty="0" smtClean="0"/>
              <a:t>Further </a:t>
            </a:r>
            <a:r>
              <a:rPr lang="en-ZW" dirty="0"/>
              <a:t>assistance </a:t>
            </a:r>
            <a:r>
              <a:rPr lang="en-ZW" dirty="0" smtClean="0"/>
              <a:t>(Urban and Regional Planning)</a:t>
            </a:r>
            <a:endParaRPr lang="en-ZW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42604" y="1098958"/>
            <a:ext cx="8458792" cy="19704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ZW" sz="2000" dirty="0" smtClean="0"/>
              <a:t>For help with administrative issues and to obtain the necessary forms, please navigate </a:t>
            </a:r>
            <a:r>
              <a:rPr lang="en-ZW" sz="2000" dirty="0"/>
              <a:t>to </a:t>
            </a:r>
            <a:r>
              <a:rPr lang="en-ZW" sz="2000" dirty="0">
                <a:hlinkClick r:id="rId2"/>
              </a:rPr>
              <a:t>http://</a:t>
            </a:r>
            <a:r>
              <a:rPr lang="en-ZW" sz="2000" dirty="0" smtClean="0">
                <a:hlinkClick r:id="rId2"/>
              </a:rPr>
              <a:t>natural-sciences.nwu.ac.za/senior_registration</a:t>
            </a:r>
            <a:r>
              <a:rPr lang="en-ZW" sz="2000" dirty="0" smtClean="0"/>
              <a:t> and follow the instructions under </a:t>
            </a:r>
            <a:r>
              <a:rPr lang="en-ZW" sz="2000" i="1" dirty="0" smtClean="0"/>
              <a:t>“</a:t>
            </a:r>
            <a:r>
              <a:rPr lang="en-ZA" sz="2000" i="1" dirty="0"/>
              <a:t>Students who require assistance to </a:t>
            </a:r>
            <a:r>
              <a:rPr lang="en-ZA" sz="2000" i="1" dirty="0" smtClean="0"/>
              <a:t>register”</a:t>
            </a:r>
            <a:r>
              <a:rPr lang="en-ZA" sz="2000" dirty="0" smtClean="0"/>
              <a:t> or contact</a:t>
            </a:r>
            <a:r>
              <a:rPr lang="en-ZW" sz="2000" dirty="0" smtClean="0"/>
              <a:t>: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60718" y="3329501"/>
            <a:ext cx="3298371" cy="1305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ZW" sz="1400" b="1" dirty="0" err="1" smtClean="0"/>
              <a:t>Adelle</a:t>
            </a:r>
            <a:r>
              <a:rPr lang="en-ZW" sz="1400" b="1" dirty="0" smtClean="0"/>
              <a:t> </a:t>
            </a:r>
            <a:r>
              <a:rPr lang="en-ZW" sz="1400" b="1" dirty="0" err="1" smtClean="0"/>
              <a:t>Jerling</a:t>
            </a:r>
            <a:endParaRPr lang="en-ZW" sz="1400" b="1" dirty="0" smtClean="0"/>
          </a:p>
          <a:p>
            <a:pPr marL="0" indent="0">
              <a:buNone/>
            </a:pPr>
            <a:r>
              <a:rPr lang="en-ZW" sz="1200" dirty="0" smtClean="0"/>
              <a:t>FNAS Undergraduate Administrator</a:t>
            </a:r>
          </a:p>
          <a:p>
            <a:pPr marL="0" indent="0">
              <a:buNone/>
            </a:pPr>
            <a:r>
              <a:rPr lang="en-ZW" sz="1200" dirty="0" smtClean="0">
                <a:hlinkClick r:id="rId3"/>
              </a:rPr>
              <a:t>Adelle.Jerling@nwu.ac.za</a:t>
            </a:r>
            <a:endParaRPr lang="en-ZW" sz="1200" dirty="0" smtClean="0"/>
          </a:p>
          <a:p>
            <a:pPr marL="0" indent="0">
              <a:buNone/>
            </a:pPr>
            <a:r>
              <a:rPr lang="en-ZW" sz="1200" dirty="0" smtClean="0"/>
              <a:t>018 </a:t>
            </a:r>
            <a:r>
              <a:rPr lang="en-ZW" sz="1200" dirty="0"/>
              <a:t>285 2761</a:t>
            </a:r>
            <a:endParaRPr lang="en-ZW" sz="1200" dirty="0" smtClean="0"/>
          </a:p>
          <a:p>
            <a:pPr marL="0" indent="0">
              <a:buNone/>
            </a:pPr>
            <a:endParaRPr lang="en-ZW" sz="1200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913277" y="3329501"/>
            <a:ext cx="3298371" cy="1305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ZW" sz="1400" b="1" dirty="0" smtClean="0"/>
              <a:t>Jeanne-Marie Coetzee</a:t>
            </a:r>
          </a:p>
          <a:p>
            <a:pPr marL="0" indent="0">
              <a:buNone/>
            </a:pPr>
            <a:r>
              <a:rPr lang="en-ZW" sz="1200" dirty="0" smtClean="0"/>
              <a:t>FNAS Administration Assistant</a:t>
            </a:r>
          </a:p>
          <a:p>
            <a:pPr marL="0" indent="0">
              <a:buNone/>
            </a:pPr>
            <a:r>
              <a:rPr lang="en-ZW" sz="1200" dirty="0" smtClean="0">
                <a:hlinkClick r:id="rId4"/>
              </a:rPr>
              <a:t>20536577@nwu.ac.za</a:t>
            </a:r>
            <a:endParaRPr lang="en-ZW" sz="1200" dirty="0" smtClean="0"/>
          </a:p>
          <a:p>
            <a:pPr marL="0" indent="0">
              <a:buNone/>
            </a:pPr>
            <a:r>
              <a:rPr lang="en-ZW" sz="1200" dirty="0" smtClean="0"/>
              <a:t>018 </a:t>
            </a:r>
            <a:r>
              <a:rPr lang="en-ZW" sz="1200" dirty="0"/>
              <a:t>299 2458</a:t>
            </a:r>
            <a:endParaRPr lang="en-ZW" sz="1200" dirty="0" smtClean="0"/>
          </a:p>
        </p:txBody>
      </p:sp>
    </p:spTree>
    <p:extLst>
      <p:ext uri="{BB962C8B-B14F-4D97-AF65-F5344CB8AC3E}">
        <p14:creationId xmlns:p14="http://schemas.microsoft.com/office/powerpoint/2010/main" val="1923343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W" dirty="0" smtClean="0"/>
              <a:t>SBSS 472 prerequisites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604" y="1086909"/>
            <a:ext cx="8458792" cy="554664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ZW" sz="2000" b="1" dirty="0" smtClean="0"/>
              <a:t>Refer to the 2021 FNAS undergraduate yearbook (p. 107) for the complete list of prerequisites </a:t>
            </a:r>
            <a:r>
              <a:rPr lang="en-ZW" sz="1400" dirty="0" smtClean="0"/>
              <a:t>(available online at </a:t>
            </a:r>
            <a:r>
              <a:rPr lang="en-ZW" sz="1400" b="1" dirty="0"/>
              <a:t> </a:t>
            </a:r>
            <a:r>
              <a:rPr lang="en-ZW" sz="1400" dirty="0">
                <a:hlinkClick r:id="rId2"/>
              </a:rPr>
              <a:t>http://</a:t>
            </a:r>
            <a:r>
              <a:rPr lang="en-ZW" sz="1400" dirty="0" smtClean="0">
                <a:hlinkClick r:id="rId2"/>
              </a:rPr>
              <a:t>studies.nwu.ac.za/sites/studies.nwu.ac.za/files/files/yearbooks/2021/2021-FNAS-UGv3.pdf</a:t>
            </a:r>
            <a:r>
              <a:rPr lang="en-ZW" sz="1400" dirty="0" smtClean="0"/>
              <a:t> )</a:t>
            </a:r>
          </a:p>
          <a:p>
            <a:pPr>
              <a:lnSpc>
                <a:spcPct val="150000"/>
              </a:lnSpc>
            </a:pPr>
            <a:r>
              <a:rPr lang="en-ZW" sz="2000" b="1" dirty="0" smtClean="0"/>
              <a:t>All modules should be successfully completed to be able to continue with SBSS 472</a:t>
            </a:r>
            <a:r>
              <a:rPr lang="en-ZW" sz="20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ZW" sz="2000" dirty="0" smtClean="0"/>
              <a:t>Student request forms are available online at </a:t>
            </a:r>
            <a:r>
              <a:rPr lang="en-ZW" sz="1400" dirty="0">
                <a:hlinkClick r:id="rId3"/>
              </a:rPr>
              <a:t>http://natural-sciences.nwu.ac.za/senior_registration</a:t>
            </a:r>
            <a:r>
              <a:rPr lang="en-ZW" sz="2000" dirty="0"/>
              <a:t> </a:t>
            </a:r>
            <a:r>
              <a:rPr lang="en-ZW" sz="2000" dirty="0" smtClean="0"/>
              <a:t>or may be obtained from:</a:t>
            </a:r>
          </a:p>
          <a:p>
            <a:endParaRPr lang="en-ZW" sz="2000" dirty="0"/>
          </a:p>
          <a:p>
            <a:pPr marL="0" indent="0">
              <a:buNone/>
            </a:pPr>
            <a:endParaRPr lang="en-ZW" sz="2000" dirty="0"/>
          </a:p>
          <a:p>
            <a:endParaRPr lang="en-ZW" sz="2000" dirty="0" smtClean="0"/>
          </a:p>
          <a:p>
            <a:endParaRPr lang="en-ZW" sz="2000" dirty="0" smtClean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09786" y="4631096"/>
            <a:ext cx="3298371" cy="1305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ZW" sz="1400" b="1" dirty="0" err="1" smtClean="0"/>
              <a:t>Adelle</a:t>
            </a:r>
            <a:r>
              <a:rPr lang="en-ZW" sz="1400" b="1" dirty="0" smtClean="0"/>
              <a:t> </a:t>
            </a:r>
            <a:r>
              <a:rPr lang="en-ZW" sz="1400" b="1" dirty="0" err="1" smtClean="0"/>
              <a:t>Jerling</a:t>
            </a:r>
            <a:endParaRPr lang="en-ZW" sz="1400" b="1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ZW" sz="1200" dirty="0" smtClean="0"/>
              <a:t>FNAS Undergraduate Administrator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ZW" sz="1200" dirty="0" smtClean="0">
                <a:hlinkClick r:id="rId4"/>
              </a:rPr>
              <a:t>Adelle.Jerling@nwu.ac.za</a:t>
            </a:r>
            <a:endParaRPr lang="en-ZW" sz="120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ZW" sz="1200" dirty="0" smtClean="0"/>
              <a:t>018 </a:t>
            </a:r>
            <a:r>
              <a:rPr lang="en-ZW" sz="1200" dirty="0"/>
              <a:t>285 2761</a:t>
            </a:r>
            <a:endParaRPr lang="en-ZW" sz="120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ZW" sz="1200" dirty="0" smtClean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981426" y="4631095"/>
            <a:ext cx="3298371" cy="1305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ZW" sz="1400" b="1" dirty="0" smtClean="0"/>
              <a:t>Jeanne-Marie Coetzee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ZW" sz="1200" dirty="0" smtClean="0"/>
              <a:t>FNAS Administration Assistant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ZW" sz="1200" dirty="0" smtClean="0">
                <a:hlinkClick r:id="rId5"/>
              </a:rPr>
              <a:t>20536577@nwu.ac.za</a:t>
            </a:r>
            <a:endParaRPr lang="en-ZW" sz="120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ZW" sz="1200" dirty="0" smtClean="0"/>
              <a:t>018 </a:t>
            </a:r>
            <a:r>
              <a:rPr lang="en-ZW" sz="1200" dirty="0"/>
              <a:t>299 2458</a:t>
            </a:r>
            <a:endParaRPr lang="en-ZW" sz="1200" dirty="0" smtClean="0"/>
          </a:p>
        </p:txBody>
      </p:sp>
    </p:spTree>
    <p:extLst>
      <p:ext uri="{BB962C8B-B14F-4D97-AF65-F5344CB8AC3E}">
        <p14:creationId xmlns:p14="http://schemas.microsoft.com/office/powerpoint/2010/main" val="639377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W" dirty="0" smtClean="0"/>
              <a:t>Typical registration problems for SSB students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604" y="1263193"/>
            <a:ext cx="8458792" cy="53703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ZW" sz="2000" b="1" dirty="0" smtClean="0"/>
              <a:t>Refer to slide 4 (Further assistance) if you experience problems with any of the following:</a:t>
            </a:r>
            <a:endParaRPr lang="en-ZW" sz="1400" dirty="0" smtClean="0"/>
          </a:p>
          <a:p>
            <a:pPr>
              <a:lnSpc>
                <a:spcPct val="150000"/>
              </a:lnSpc>
            </a:pPr>
            <a:r>
              <a:rPr lang="en-ZW" sz="2000" dirty="0" smtClean="0"/>
              <a:t>Recognition of ALDA/ALDE</a:t>
            </a:r>
          </a:p>
          <a:p>
            <a:pPr>
              <a:lnSpc>
                <a:spcPct val="150000"/>
              </a:lnSpc>
            </a:pPr>
            <a:r>
              <a:rPr lang="en-ZW" sz="2000" dirty="0" smtClean="0"/>
              <a:t>Outstanding GEOG 211/311 modules</a:t>
            </a:r>
          </a:p>
          <a:p>
            <a:pPr>
              <a:lnSpc>
                <a:spcPct val="150000"/>
              </a:lnSpc>
            </a:pPr>
            <a:r>
              <a:rPr lang="en-ZW" sz="2000" dirty="0" smtClean="0"/>
              <a:t>Previous SSB programme modules with old module codes not recognised as prerequisites for current modules</a:t>
            </a:r>
          </a:p>
          <a:p>
            <a:pPr>
              <a:lnSpc>
                <a:spcPct val="150000"/>
              </a:lnSpc>
            </a:pPr>
            <a:r>
              <a:rPr lang="en-ZW" sz="2000" dirty="0" smtClean="0"/>
              <a:t>Outstanding modules for SBSS472 registration</a:t>
            </a:r>
          </a:p>
          <a:p>
            <a:pPr>
              <a:lnSpc>
                <a:spcPct val="150000"/>
              </a:lnSpc>
            </a:pPr>
            <a:endParaRPr lang="en-ZW" sz="2000" dirty="0" smtClean="0"/>
          </a:p>
          <a:p>
            <a:pPr>
              <a:lnSpc>
                <a:spcPct val="150000"/>
              </a:lnSpc>
            </a:pPr>
            <a:endParaRPr lang="en-ZW" sz="2000" dirty="0" smtClean="0"/>
          </a:p>
          <a:p>
            <a:pPr>
              <a:lnSpc>
                <a:spcPct val="150000"/>
              </a:lnSpc>
            </a:pPr>
            <a:endParaRPr lang="en-ZW" sz="2000" dirty="0" smtClean="0"/>
          </a:p>
          <a:p>
            <a:pPr>
              <a:lnSpc>
                <a:spcPct val="150000"/>
              </a:lnSpc>
            </a:pPr>
            <a:endParaRPr lang="en-ZW" sz="2000" dirty="0" smtClean="0"/>
          </a:p>
          <a:p>
            <a:pPr>
              <a:lnSpc>
                <a:spcPct val="150000"/>
              </a:lnSpc>
            </a:pPr>
            <a:endParaRPr lang="en-ZW" sz="2000" dirty="0"/>
          </a:p>
          <a:p>
            <a:pPr marL="0" indent="0">
              <a:buNone/>
            </a:pPr>
            <a:endParaRPr lang="en-ZW" sz="2000" dirty="0"/>
          </a:p>
          <a:p>
            <a:endParaRPr lang="en-ZW" sz="2000" dirty="0" smtClean="0"/>
          </a:p>
          <a:p>
            <a:endParaRPr lang="en-ZW" sz="2000" dirty="0" smtClean="0"/>
          </a:p>
        </p:txBody>
      </p:sp>
    </p:spTree>
    <p:extLst>
      <p:ext uri="{BB962C8B-B14F-4D97-AF65-F5344CB8AC3E}">
        <p14:creationId xmlns:p14="http://schemas.microsoft.com/office/powerpoint/2010/main" val="37124894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"/>
  <p:tag name="ARTICULATE_DESIGN_ID_OFFICE THEME" val="1O48MR6n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WU_Small_PPT Template_Pattern_grey.pptx" id="{A3FEB61B-6C3F-47AF-9A48-6CD9D0E3D813}" vid="{5CA0A863-9E39-4635-9D00-ED64B3FE097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NWU_Small_PPT Template_Pattern_grey</Template>
  <TotalTime>1723</TotalTime>
  <Words>342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Trebuchet MS</vt:lpstr>
      <vt:lpstr>Office Theme</vt:lpstr>
      <vt:lpstr>Senior Registration: Urban and Regional Planning</vt:lpstr>
      <vt:lpstr>Programmes and online registration </vt:lpstr>
      <vt:lpstr>Urban and Regional Planning (2FE K01)</vt:lpstr>
      <vt:lpstr>Further assistance (Urban and Regional Planning)</vt:lpstr>
      <vt:lpstr>Further assistance (Urban and Regional Planning)</vt:lpstr>
      <vt:lpstr>SBSS 472 prerequisites</vt:lpstr>
      <vt:lpstr>Typical registration problems for SSB students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NWUUSER</dc:creator>
  <cp:lastModifiedBy>Ernst Drewes</cp:lastModifiedBy>
  <cp:revision>54</cp:revision>
  <dcterms:created xsi:type="dcterms:W3CDTF">2019-11-07T12:14:35Z</dcterms:created>
  <dcterms:modified xsi:type="dcterms:W3CDTF">2021-02-02T14:41:33Z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2491B7AF-2EC0-4966-BF57-3F970DC8AF35</vt:lpwstr>
  </property>
  <property fmtid="{D5CDD505-2E9C-101B-9397-08002B2CF9AE}" pid="3" name="ArticulatePath">
    <vt:lpwstr>POWERPOINT TEMPLAAT_1024x768</vt:lpwstr>
  </property>
</Properties>
</file>